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FI\Desktop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FI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Тревожность</c:v>
                </c:pt>
                <c:pt idx="1">
                  <c:v>Фрустрация</c:v>
                </c:pt>
                <c:pt idx="2">
                  <c:v>Агрессия</c:v>
                </c:pt>
                <c:pt idx="3">
                  <c:v>Ригидность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0.21</c:v>
                </c:pt>
                <c:pt idx="2">
                  <c:v>0.24</c:v>
                </c:pt>
                <c:pt idx="3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Тревожность</c:v>
                </c:pt>
                <c:pt idx="1">
                  <c:v>Фрустрация</c:v>
                </c:pt>
                <c:pt idx="2">
                  <c:v>Агрессия</c:v>
                </c:pt>
                <c:pt idx="3">
                  <c:v>Ригидность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0.34</c:v>
                </c:pt>
                <c:pt idx="2">
                  <c:v>0.45</c:v>
                </c:pt>
                <c:pt idx="3">
                  <c:v>0.42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Тревожность</c:v>
                </c:pt>
                <c:pt idx="1">
                  <c:v>Фрустрация</c:v>
                </c:pt>
                <c:pt idx="2">
                  <c:v>Агрессия</c:v>
                </c:pt>
                <c:pt idx="3">
                  <c:v>Ригидность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</c:v>
                </c:pt>
                <c:pt idx="1">
                  <c:v>0.45</c:v>
                </c:pt>
                <c:pt idx="2">
                  <c:v>0.31</c:v>
                </c:pt>
                <c:pt idx="3">
                  <c:v>0.41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583104"/>
        <c:axId val="35584640"/>
        <c:axId val="0"/>
      </c:bar3DChart>
      <c:catAx>
        <c:axId val="3558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5584640"/>
        <c:crosses val="autoZero"/>
        <c:auto val="1"/>
        <c:lblAlgn val="ctr"/>
        <c:lblOffset val="100"/>
        <c:noMultiLvlLbl val="0"/>
      </c:catAx>
      <c:valAx>
        <c:axId val="355846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355831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Эмоциональное истощение</c:v>
                </c:pt>
                <c:pt idx="1">
                  <c:v>Деперсонализация</c:v>
                </c:pt>
                <c:pt idx="2">
                  <c:v>Редукция личностных достижений</c:v>
                </c:pt>
              </c:strCache>
            </c:strRef>
          </c:cat>
          <c:val>
            <c:numRef>
              <c:f>Лист1!$B$2:$D$2</c:f>
              <c:numCache>
                <c:formatCode>0%</c:formatCode>
                <c:ptCount val="3"/>
                <c:pt idx="0">
                  <c:v>0.25</c:v>
                </c:pt>
                <c:pt idx="1">
                  <c:v>0.25</c:v>
                </c:pt>
                <c:pt idx="2">
                  <c:v>0.30000000000000016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Эмоциональное истощение</c:v>
                </c:pt>
                <c:pt idx="1">
                  <c:v>Деперсонализация</c:v>
                </c:pt>
                <c:pt idx="2">
                  <c:v>Редукция личностных достижений</c:v>
                </c:pt>
              </c:strCache>
            </c:strRef>
          </c:cat>
          <c:val>
            <c:numRef>
              <c:f>Лист1!$B$3:$D$3</c:f>
              <c:numCache>
                <c:formatCode>0%</c:formatCode>
                <c:ptCount val="3"/>
                <c:pt idx="0">
                  <c:v>0.70000000000000029</c:v>
                </c:pt>
                <c:pt idx="1">
                  <c:v>0.60000000000000031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Эмоциональное истощение</c:v>
                </c:pt>
                <c:pt idx="1">
                  <c:v>Деперсонализация</c:v>
                </c:pt>
                <c:pt idx="2">
                  <c:v>Редукция личностных достижений</c:v>
                </c:pt>
              </c:strCache>
            </c:strRef>
          </c:cat>
          <c:val>
            <c:numRef>
              <c:f>Лист1!$B$4:$D$4</c:f>
              <c:numCache>
                <c:formatCode>0%</c:formatCode>
                <c:ptCount val="3"/>
                <c:pt idx="0">
                  <c:v>0.05</c:v>
                </c:pt>
                <c:pt idx="1">
                  <c:v>0.15000000000000008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857856"/>
        <c:axId val="90859392"/>
        <c:axId val="0"/>
      </c:bar3DChart>
      <c:catAx>
        <c:axId val="90857856"/>
        <c:scaling>
          <c:orientation val="minMax"/>
        </c:scaling>
        <c:delete val="0"/>
        <c:axPos val="b"/>
        <c:majorTickMark val="none"/>
        <c:minorTickMark val="none"/>
        <c:tickLblPos val="nextTo"/>
        <c:crossAx val="90859392"/>
        <c:crosses val="autoZero"/>
        <c:auto val="1"/>
        <c:lblAlgn val="ctr"/>
        <c:lblOffset val="100"/>
        <c:noMultiLvlLbl val="0"/>
      </c:catAx>
      <c:valAx>
        <c:axId val="908593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908578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Лист1!$B$1:$D$1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Лист1!$B$2:$D$2</c:f>
              <c:numCache>
                <c:formatCode>0%</c:formatCode>
                <c:ptCount val="3"/>
                <c:pt idx="0">
                  <c:v>0.14000000000000001</c:v>
                </c:pt>
                <c:pt idx="1">
                  <c:v>0.56000000000000005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378496"/>
        <c:axId val="78380032"/>
        <c:axId val="0"/>
      </c:bar3DChart>
      <c:catAx>
        <c:axId val="78378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78380032"/>
        <c:crosses val="autoZero"/>
        <c:auto val="1"/>
        <c:lblAlgn val="ctr"/>
        <c:lblOffset val="100"/>
        <c:noMultiLvlLbl val="0"/>
      </c:catAx>
      <c:valAx>
        <c:axId val="783800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78378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864095"/>
          </a:xfrm>
        </p:spPr>
        <p:txBody>
          <a:bodyPr>
            <a:normAutofit/>
          </a:bodyPr>
          <a:lstStyle/>
          <a:p>
            <a:r>
              <a:rPr lang="kk-KZ" sz="2000" dirty="0"/>
              <a:t>Суицид диагностикасы Г.Айзенк </a:t>
            </a:r>
            <a:r>
              <a:rPr lang="kk-KZ" sz="2000" dirty="0" smtClean="0"/>
              <a:t>сауалнамасы  </a:t>
            </a:r>
            <a:br>
              <a:rPr lang="kk-KZ" sz="2000" dirty="0" smtClean="0"/>
            </a:br>
            <a:r>
              <a:rPr lang="ru-RU" sz="2000" dirty="0" smtClean="0"/>
              <a:t>Диагностика </a:t>
            </a:r>
            <a:r>
              <a:rPr lang="ru-RU" sz="2000" dirty="0" smtClean="0"/>
              <a:t>суицида опросник </a:t>
            </a:r>
            <a:r>
              <a:rPr lang="ru-RU" sz="2000" dirty="0" err="1" smtClean="0"/>
              <a:t>Г.Айзенка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1484784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Сауалнамалар</a:t>
            </a:r>
            <a:r>
              <a:rPr lang="ru-RU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зерттелген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төмендегідей</a:t>
            </a:r>
            <a:r>
              <a:rPr lang="ru-RU" dirty="0" smtClean="0"/>
              <a:t> </a:t>
            </a:r>
            <a:r>
              <a:rPr lang="ru-RU" dirty="0" err="1" smtClean="0"/>
              <a:t>анықтамалардан</a:t>
            </a:r>
            <a:r>
              <a:rPr lang="ru-RU" dirty="0" smtClean="0"/>
              <a:t> </a:t>
            </a:r>
            <a:r>
              <a:rPr lang="ru-RU" dirty="0" err="1" smtClean="0"/>
              <a:t>тұрады</a:t>
            </a:r>
            <a:r>
              <a:rPr lang="ru-RU" dirty="0" smtClean="0"/>
              <a:t>:</a:t>
            </a:r>
          </a:p>
          <a:p>
            <a:r>
              <a:rPr lang="kk-KZ" dirty="0" smtClean="0"/>
              <a:t>Жеке мазасыздық – адамның мазасыздықты сезінуге бейімділігі, мазасыздықтың пайда болу көрсеткіші – 56</a:t>
            </a:r>
            <a:r>
              <a:rPr lang="en-US" dirty="0" smtClean="0"/>
              <a:t>%</a:t>
            </a:r>
            <a:r>
              <a:rPr lang="kk-KZ" dirty="0" smtClean="0"/>
              <a:t>, сауалнамадан өткен студенттердің орташа деңгейі.</a:t>
            </a:r>
          </a:p>
          <a:p>
            <a:r>
              <a:rPr lang="kk-KZ" dirty="0" smtClean="0"/>
              <a:t>Фрустрация – психикалық жай-күйі төмен, нақты немесе ойдан шығарылған кедергілерден туындайды, мақсатқа жетуге кедергі жасайды – 45</a:t>
            </a:r>
            <a:r>
              <a:rPr lang="en-US" dirty="0" smtClean="0"/>
              <a:t>%</a:t>
            </a:r>
            <a:r>
              <a:rPr lang="kk-KZ" dirty="0" smtClean="0"/>
              <a:t>, </a:t>
            </a:r>
            <a:r>
              <a:rPr lang="kk-KZ" dirty="0"/>
              <a:t>сауалнамадан өткен студенттердің орташа деңгейі.</a:t>
            </a:r>
          </a:p>
          <a:p>
            <a:r>
              <a:rPr lang="kk-KZ" dirty="0" smtClean="0"/>
              <a:t>Агрессия – психологиялық белсенділіктің жоғарылауы, басқа адамдарға күш қолдану арқылы көшбасшылыққа жету – 45</a:t>
            </a:r>
            <a:r>
              <a:rPr lang="en-US" dirty="0" smtClean="0"/>
              <a:t>%</a:t>
            </a:r>
            <a:r>
              <a:rPr lang="kk-KZ" dirty="0" smtClean="0"/>
              <a:t>, </a:t>
            </a:r>
            <a:r>
              <a:rPr lang="kk-KZ" dirty="0"/>
              <a:t>сауалнамадан өткен студенттердің орташа деңгейі</a:t>
            </a:r>
            <a:r>
              <a:rPr lang="kk-KZ" dirty="0" smtClean="0"/>
              <a:t>.</a:t>
            </a:r>
          </a:p>
          <a:p>
            <a:r>
              <a:rPr lang="kk-KZ" dirty="0" smtClean="0"/>
              <a:t>Қаттылық – объективті түрде қайта құруды талап ету кезіндегі субъектінің өзгерту кезіндегі туындайтын қиындықтары – 42</a:t>
            </a:r>
            <a:r>
              <a:rPr lang="en-US" dirty="0" smtClean="0"/>
              <a:t>%</a:t>
            </a:r>
            <a:r>
              <a:rPr lang="kk-KZ" dirty="0" smtClean="0"/>
              <a:t>, </a:t>
            </a:r>
            <a:r>
              <a:rPr lang="kk-KZ" dirty="0"/>
              <a:t>сауалнамадан өткен студенттердің орташа деңгейі.</a:t>
            </a:r>
          </a:p>
          <a:p>
            <a:pPr marL="0" indent="0">
              <a:buNone/>
            </a:pPr>
            <a:r>
              <a:rPr lang="kk-KZ" dirty="0" smtClean="0"/>
              <a:t>Диагностика барысында алынған мәліметтерге сәйкес колледждің 1-3 курс студенттеріне арналған сауалнамаға  қатысқан  356 қатысушыларының өзіне-өзі қол жұмсау қауіп деңгейі – орташа көрсеткіштен төмен.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18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326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Характеристики, которые исследуются в </a:t>
            </a:r>
            <a:r>
              <a:rPr lang="ru-RU" dirty="0" err="1" smtClean="0"/>
              <a:t>опроснике</a:t>
            </a:r>
            <a:r>
              <a:rPr lang="ru-RU" dirty="0" smtClean="0"/>
              <a:t>, имеют следующие определения: </a:t>
            </a:r>
          </a:p>
          <a:p>
            <a:r>
              <a:rPr lang="ru-RU" dirty="0" smtClean="0"/>
              <a:t>- личностная тревожность - склонность индивида к переживанию тревоги, порогом возникновения реакции тревоги – 56% средний уровень среди опрошенных студентов; </a:t>
            </a:r>
          </a:p>
          <a:p>
            <a:r>
              <a:rPr lang="ru-RU" dirty="0" smtClean="0"/>
              <a:t>- фрустрация - психическое состояние характеризующаяся низким, возникающее вследствие реальной или воображаемой помехи, препятствующее достижению цели – 45% низкий уровень среди опрошенных студентов; </a:t>
            </a:r>
          </a:p>
          <a:p>
            <a:r>
              <a:rPr lang="ru-RU" dirty="0" smtClean="0"/>
              <a:t>- агрессия – повышенная психологическая активность, стремление к лидерству путем применения силы по отношению к другим людям – 45% средний уровень среди опрошенных студентов; </a:t>
            </a:r>
          </a:p>
          <a:p>
            <a:r>
              <a:rPr lang="ru-RU" dirty="0" smtClean="0"/>
              <a:t>- ригидность – затрудненность в изменении намеченной субъектом деятельности в условиях, объективно требующих ее перестройки – 42% средний уровень среди опрошенных студентов. </a:t>
            </a:r>
          </a:p>
          <a:p>
            <a:pPr>
              <a:buNone/>
            </a:pPr>
            <a:r>
              <a:rPr lang="ru-RU" dirty="0" smtClean="0"/>
              <a:t>Наиболее информативными показателями риска можно считать личностную тревожность и фрустрацию, по данным, полученным в ходе диагностики среди студентов 1-3 курсов УТК «Сервис» в количестве участников 356 человек выявлен уровень ниже среднего уровень риска совершения суицида.</a:t>
            </a: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/>
              <a:t>Кәсіби шаршау деңгейінің </a:t>
            </a:r>
            <a:r>
              <a:rPr lang="kk-KZ" sz="2000" dirty="0" smtClean="0"/>
              <a:t>диагностикасы</a:t>
            </a:r>
            <a:br>
              <a:rPr lang="kk-KZ" sz="2000" dirty="0" smtClean="0"/>
            </a:br>
            <a:r>
              <a:rPr lang="ru-RU" sz="2000" dirty="0" smtClean="0"/>
              <a:t>Диагностика </a:t>
            </a:r>
            <a:r>
              <a:rPr lang="ru-RU" sz="2000" dirty="0" smtClean="0"/>
              <a:t>уровня профессионального выгорания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27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Эмоциональды сарқылу – төмен эмоциональды фонда пайда болған күйіп қалудың негізгі құрамдас бөлігі ретінде қарастырылады, немқұрайлық немесе эмоциональды қандырушылық – 70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орташа деңгей.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Екінші компонент дерсонализация –басқа адамдармен қарым-қатынастың бұзылуынан көрінеді – 60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орташа деңгей.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Күйіп қалудың үшінші компоненті – жеке жетістіктердің төмендеуі, өзін-өзі теріс бағалау тенденциясында, өзінің кәсіби жетістіктеріне, қызметтік қасиеттері мен мүмкіндіктеріне теріс көзқарас немесе өзін-өзі төмендету, өзін-өзі шектеу -45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орташа деңгей.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Қорытынды: Колледж педагогтерінің көпшілігінде(60 қатысушы) кәсіби күйіп қалу синдромы орташа деңгейді көрсетеді.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Ұсыныстар: Педагогтер, шеберлер, топ жетекшілері арасында кәсіби күйіпқалудың алдын алу үшін тренингтер өткізу.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264696"/>
          </a:xfrm>
        </p:spPr>
        <p:txBody>
          <a:bodyPr>
            <a:noAutofit/>
          </a:bodyPr>
          <a:lstStyle/>
          <a:p>
            <a:pPr indent="449580" algn="just"/>
            <a:r>
              <a:rPr lang="ru-RU" sz="2000" b="1" i="1" dirty="0" smtClean="0">
                <a:solidFill>
                  <a:srgbClr val="000000"/>
                </a:solidFill>
                <a:latin typeface="Calibri" pitchFamily="34" charset="0"/>
              </a:rPr>
              <a:t>Эмоциональное истощение</a:t>
            </a: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</a:rPr>
              <a:t> 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рассматривается как основная составляющая "выгорания" и проявляется в сниженном эмоциональном фоне, равнодушии или эмоциональном перенасыщении – средний уровень 70%.</a:t>
            </a:r>
          </a:p>
          <a:p>
            <a:pPr indent="449580" algn="just"/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Вторая составляющая — </a:t>
            </a:r>
            <a:r>
              <a:rPr lang="ru-RU" sz="2000" b="1" i="1" dirty="0" smtClean="0">
                <a:solidFill>
                  <a:srgbClr val="000000"/>
                </a:solidFill>
                <a:latin typeface="Calibri" pitchFamily="34" charset="0"/>
              </a:rPr>
              <a:t>деперсонализация 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— проявляется в деформации отношений с другими людьми – средний уровень 60%.</a:t>
            </a:r>
          </a:p>
          <a:p>
            <a:pPr indent="449580" algn="just"/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Третий компонент "выгорания" — </a:t>
            </a:r>
            <a:r>
              <a:rPr lang="ru-RU" sz="2000" b="1" i="1" dirty="0" smtClean="0">
                <a:solidFill>
                  <a:srgbClr val="000000"/>
                </a:solidFill>
                <a:latin typeface="Calibri" pitchFamily="34" charset="0"/>
              </a:rPr>
              <a:t>редукция личных достижений</a:t>
            </a:r>
            <a:r>
              <a:rPr lang="ru-RU" sz="2000" i="1" dirty="0" smtClean="0">
                <a:solidFill>
                  <a:srgbClr val="000000"/>
                </a:solidFill>
                <a:latin typeface="Calibri" pitchFamily="34" charset="0"/>
              </a:rPr>
              <a:t> 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— может проявляться либо в тенденции к негативному оцениванию себя, своих профессиональных достижений и успехов, негативизме относительно служебных достоинств и возможностей, либо в редуцировании собственного достоинства, ограничении своих возможностей, обязанностей по отношению к другим – средний уровень 45%.</a:t>
            </a:r>
          </a:p>
          <a:p>
            <a:pPr algn="just">
              <a:spcAft>
                <a:spcPts val="1000"/>
              </a:spcAft>
            </a:pPr>
            <a:r>
              <a:rPr lang="ru-RU" sz="2000" b="1" dirty="0" smtClean="0">
                <a:latin typeface="Calibri" pitchFamily="34" charset="0"/>
                <a:ea typeface="Calibri"/>
                <a:cs typeface="Times New Roman"/>
              </a:rPr>
              <a:t>Вывод: Большинству педагогов УТК «Сервис» из числа испытуемых (60 человек) присуще проявление синдрома профессионального выгорания в умеренной степени. </a:t>
            </a:r>
            <a:endParaRPr lang="ru-RU" sz="2000" dirty="0" smtClean="0">
              <a:latin typeface="Calibri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ru-RU" sz="2000" b="1" dirty="0" smtClean="0">
                <a:latin typeface="Calibri" pitchFamily="34" charset="0"/>
                <a:ea typeface="Calibri"/>
                <a:cs typeface="Times New Roman"/>
              </a:rPr>
              <a:t>Рекомендации: проведение тренинга по профилактике синдрома профессионального выгорания среди педагогов, мастеров, кураторов.</a:t>
            </a:r>
          </a:p>
          <a:p>
            <a:pPr lvl="0" algn="ctr">
              <a:buNone/>
            </a:pPr>
            <a:r>
              <a:rPr lang="ru-RU" sz="1800" dirty="0" smtClean="0">
                <a:solidFill>
                  <a:prstClr val="black"/>
                </a:solidFill>
              </a:rPr>
              <a:t>.</a:t>
            </a:r>
            <a:endParaRPr lang="ru-RU" sz="1800" dirty="0">
              <a:solidFill>
                <a:prstClr val="black"/>
              </a:solidFill>
            </a:endParaRPr>
          </a:p>
          <a:p>
            <a:pPr algn="just">
              <a:spcAft>
                <a:spcPts val="1000"/>
              </a:spcAft>
            </a:pPr>
            <a:endParaRPr lang="ru-RU" sz="2000" b="1" dirty="0" smtClean="0">
              <a:latin typeface="Calibri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endParaRPr lang="ru-RU" sz="2000" b="1" dirty="0">
              <a:latin typeface="Calibri" pitchFamily="34" charset="0"/>
              <a:ea typeface="Calibri"/>
              <a:cs typeface="Times New Roman"/>
            </a:endParaRPr>
          </a:p>
          <a:p>
            <a:pPr indent="449580" algn="just"/>
            <a:endParaRPr lang="ru-RU" sz="2000" dirty="0" smtClean="0">
              <a:solidFill>
                <a:srgbClr val="000000"/>
              </a:solidFill>
              <a:latin typeface="Calibri" pitchFamily="34" charset="0"/>
            </a:endParaRPr>
          </a:p>
          <a:p>
            <a:pPr>
              <a:buNone/>
            </a:pP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000" dirty="0"/>
              <a:t>Ұжымдағы жанжал </a:t>
            </a:r>
            <a:r>
              <a:rPr lang="kk-KZ" sz="2000" dirty="0" smtClean="0"/>
              <a:t>деңгейі</a:t>
            </a:r>
            <a:br>
              <a:rPr lang="kk-KZ" sz="2000" dirty="0" smtClean="0"/>
            </a:br>
            <a:r>
              <a:rPr lang="ru-RU" sz="2000" dirty="0" smtClean="0"/>
              <a:t>Уровень </a:t>
            </a:r>
            <a:r>
              <a:rPr lang="ru-RU" sz="2000" dirty="0" smtClean="0"/>
              <a:t>конфликтности в коллективе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6413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Осылайша, 1-3 курс студенттерінің арасында жанжалдықтың орташа деңгейі анықталды.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Зерттеу нәтижелеріне талдау барысында қақтығысқа түсу бейімділігінің 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орташа деңгейден төмен көрсеткіштегі жасөспірімдер қақтығыстан аулақ жүруге, құрдастарымен агрессивті күйде араласпауға тырысады. Пайда болған қақтығыстарда өздерінің көзқарастарын қорғауға тырыспайды. Өз пікірлерін тез өзгерте салуға бейім.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Қақтығысқа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түсу бейімділігінің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орташа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деңгей көрсеткіштегі жасөспірімдер даулы және жанжалды жағдайда көлеңкеге қалмауды жөн көреді, бірақ қақтығыстар арқылы белгілі бір мақсатқа жетуді көздемейді. Олар көбіне ересектермен де құрдастарымен де тез тіл таба алады.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Қақтығысқа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түсу бейімділігінің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орташа деңгейден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жоғары көрсеткіштегі белсенді, кейде агрессивті күйдегі жасөспірімдер.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ресектермен де құрдастарымен де ортақ тілге келе алмайды. Көбінесе қақтығыстың негізгі себебі болып келеді.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99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Таким образом среди студентов 1-3 курсов УТК «Сервис» выявлен средний уровень конфликтности.</a:t>
            </a:r>
          </a:p>
          <a:p>
            <a:pPr>
              <a:buNone/>
            </a:pPr>
            <a:r>
              <a:rPr lang="ru-RU" sz="1600" dirty="0" smtClean="0"/>
              <a:t>Анализ результатов исследования показывает, что  30% имеют уровень предрасположенности к конфликтам ниже среднего. Эти подростки предпочитают не вступать в конфликты, стараются избегать конфликтов, меньше общаются с агрессивно настроенными сверстниками. В возникающих конфликтах не пытаются отстоять собственные взгляды и убеждения, обладают способностью быстро менять свои мнения на мнение противника. </a:t>
            </a:r>
          </a:p>
          <a:p>
            <a:pPr>
              <a:buNone/>
            </a:pPr>
            <a:r>
              <a:rPr lang="ru-RU" sz="1600" dirty="0" smtClean="0"/>
              <a:t>Средняя предрасположенность к конфликтам выявлена у 56%. Такие ребята предпочитают не оставаться в тени при спорных и конфликтных ситуациях, но и не пытаются добиться чего-либо с помощью конфликтов, они общительны и способны найти общий язык как со взрослыми, так и со сверстниками.</a:t>
            </a:r>
          </a:p>
          <a:p>
            <a:pPr>
              <a:buNone/>
            </a:pPr>
            <a:r>
              <a:rPr lang="ru-RU" sz="1600" dirty="0" smtClean="0"/>
              <a:t>14% имеют уровень предрасположенности к конфликтам выше среднего. В основном это активные, иногда агрессивно настроенные подростки, редко идущие на компромисс, часто они неспособны находить общий язык со взрослыми и со сверстниками. Часто провоцируют споры, которые не несут в себе определенной цели. У них часто появляются затруднения в разрешении проблем, как со сверстниками, так и со взрослыми людьми. Зачастую именно они и являются первопричиной возникающих конфликтов. 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727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Суицид диагностикасы Г.Айзенк сауалнамасы   Диагностика суицида опросник Г.Айзенка</vt:lpstr>
      <vt:lpstr>Презентация PowerPoint</vt:lpstr>
      <vt:lpstr>Презентация PowerPoint</vt:lpstr>
      <vt:lpstr>Кәсіби шаршау деңгейінің диагностикасы Диагностика уровня профессионального выгорания</vt:lpstr>
      <vt:lpstr>Презентация PowerPoint</vt:lpstr>
      <vt:lpstr>Презентация PowerPoint</vt:lpstr>
      <vt:lpstr>Ұжымдағы жанжал деңгейі Уровень конфликтности в коллективе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суицида опросник Г.Айзенка</dc:title>
  <dc:creator>UEFI</dc:creator>
  <cp:lastModifiedBy>учител</cp:lastModifiedBy>
  <cp:revision>16</cp:revision>
  <dcterms:created xsi:type="dcterms:W3CDTF">2021-05-11T07:10:23Z</dcterms:created>
  <dcterms:modified xsi:type="dcterms:W3CDTF">2023-01-06T05:22:00Z</dcterms:modified>
</cp:coreProperties>
</file>